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6" r:id="rId3"/>
    <p:sldId id="369" r:id="rId4"/>
    <p:sldId id="367" r:id="rId5"/>
    <p:sldId id="371" r:id="rId6"/>
    <p:sldId id="374" r:id="rId7"/>
    <p:sldId id="384" r:id="rId8"/>
    <p:sldId id="375" r:id="rId9"/>
    <p:sldId id="379" r:id="rId10"/>
    <p:sldId id="381" r:id="rId11"/>
    <p:sldId id="382" r:id="rId12"/>
    <p:sldId id="386" r:id="rId13"/>
    <p:sldId id="370" r:id="rId14"/>
    <p:sldId id="372" r:id="rId15"/>
    <p:sldId id="376" r:id="rId16"/>
    <p:sldId id="380" r:id="rId17"/>
    <p:sldId id="383" r:id="rId18"/>
    <p:sldId id="3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14" autoAdjust="0"/>
    <p:restoredTop sz="91089" autoAdjust="0"/>
  </p:normalViewPr>
  <p:slideViewPr>
    <p:cSldViewPr snapToGrid="0" snapToObjects="1">
      <p:cViewPr varScale="1">
        <p:scale>
          <a:sx n="98" d="100"/>
          <a:sy n="98" d="100"/>
        </p:scale>
        <p:origin x="10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1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5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6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5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0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5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53CD9-3BBC-C142-B6B0-46E3FBB782C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7968F-A635-814D-8717-E7C9B0DF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3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9436"/>
            <a:ext cx="7772400" cy="204681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Early Warning and Forecasting of Earthquakes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09" y="4438466"/>
            <a:ext cx="8333078" cy="94773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Fatih Bulut</a:t>
            </a:r>
          </a:p>
          <a:p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2024 - İstanbul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21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D7E90-F57C-6C4F-84F5-7D38FA2E92AE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Earthquake Catalogues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674695" y="1199236"/>
            <a:ext cx="825944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Investigate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and temporal patterns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Pre-earthquake behavior of background seismicity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Proximity to the mainshock hypocenter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Cycling for different magnitude ranges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Any other systematics among the catalog columns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Access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www.koeri.boun.edu.tr</a:t>
            </a:r>
            <a:r>
              <a:rPr lang="en-US" dirty="0"/>
              <a:t>/</a:t>
            </a:r>
            <a:r>
              <a:rPr lang="en-US" dirty="0" err="1"/>
              <a:t>sismo</a:t>
            </a:r>
            <a:r>
              <a:rPr lang="en-US" dirty="0"/>
              <a:t>/</a:t>
            </a:r>
            <a:r>
              <a:rPr lang="en-US" dirty="0" err="1"/>
              <a:t>zeqdb</a:t>
            </a:r>
            <a:r>
              <a:rPr lang="en-US" dirty="0"/>
              <a:t>/			(</a:t>
            </a:r>
            <a:r>
              <a:rPr lang="en-US" dirty="0" err="1"/>
              <a:t>Turkiye</a:t>
            </a:r>
            <a:r>
              <a:rPr lang="en-US" dirty="0"/>
              <a:t> 1900 - now)</a:t>
            </a:r>
          </a:p>
          <a:p>
            <a:pPr marL="285750" indent="-2857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deprem.afad.gov.tr</a:t>
            </a:r>
            <a:r>
              <a:rPr lang="en-US" dirty="0"/>
              <a:t>/event-instrumental		(</a:t>
            </a:r>
            <a:r>
              <a:rPr lang="en-US" dirty="0" err="1"/>
              <a:t>Turkiye</a:t>
            </a:r>
            <a:r>
              <a:rPr lang="en-US" dirty="0"/>
              <a:t> 1900 - now)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deprem.afad.gov.tr</a:t>
            </a:r>
            <a:r>
              <a:rPr lang="en-US" dirty="0"/>
              <a:t>/event-historical			(</a:t>
            </a:r>
            <a:r>
              <a:rPr lang="en-US" dirty="0" err="1"/>
              <a:t>Turkiye</a:t>
            </a:r>
            <a:r>
              <a:rPr lang="en-US" dirty="0"/>
              <a:t> 2000BC-1900)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www.isc.ac.uk</a:t>
            </a:r>
            <a:r>
              <a:rPr lang="en-US" dirty="0"/>
              <a:t>/</a:t>
            </a:r>
            <a:r>
              <a:rPr lang="en-US" dirty="0" err="1"/>
              <a:t>iscgem</a:t>
            </a:r>
            <a:r>
              <a:rPr lang="en-US" dirty="0"/>
              <a:t>/</a:t>
            </a:r>
            <a:r>
              <a:rPr lang="en-US" dirty="0" err="1"/>
              <a:t>request_catalogue.php</a:t>
            </a:r>
            <a:r>
              <a:rPr lang="en-US" dirty="0"/>
              <a:t>	(Earth 1904 – 2020)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7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524793" y="1004364"/>
            <a:ext cx="8409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Preparation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Analyze in time and space below which magnitude the catalog is complete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Eliminate the data below completeness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A02E5-D994-F243-ABDC-DCD7B739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66"/>
          <a:stretch/>
        </p:blipFill>
        <p:spPr>
          <a:xfrm>
            <a:off x="689821" y="2827699"/>
            <a:ext cx="7509935" cy="3922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0948E0-2D73-D044-BA2F-455AC1AD7F3A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Earthquake Catalogues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94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524793" y="1004364"/>
            <a:ext cx="8409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Analysis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and temporal patterns of magnitudes and locations of relatively small earthquakes in the vicinity of the hypocenter of large earthquakes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0948E0-2D73-D044-BA2F-455AC1AD7F3A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Earthquake Catalogues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7709B-3AB3-8748-BD00-57FDF032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81"/>
          <a:stretch/>
        </p:blipFill>
        <p:spPr>
          <a:xfrm>
            <a:off x="1175043" y="2796628"/>
            <a:ext cx="5399966" cy="3818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8749-316F-6047-995A-151473817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8" t="65626" r="67398" b="51"/>
          <a:stretch/>
        </p:blipFill>
        <p:spPr>
          <a:xfrm>
            <a:off x="7008167" y="2774726"/>
            <a:ext cx="1492401" cy="170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930CE-9A70-BA41-B1B9-2A9D96008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4" t="65879" r="34086" b="-202"/>
          <a:stretch/>
        </p:blipFill>
        <p:spPr>
          <a:xfrm>
            <a:off x="7008167" y="4621205"/>
            <a:ext cx="1550168" cy="17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B866C-1F2A-1040-B9DD-0C0A04ED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86" y="864983"/>
            <a:ext cx="3603105" cy="1617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D1C4-FE97-3E40-9BC5-F26A5B1D8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9" y="864983"/>
            <a:ext cx="3179833" cy="1756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B0369-A445-7A48-97E3-ED4F1AEB7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9" y="2926081"/>
            <a:ext cx="7694022" cy="36445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589455-F2C3-9C4C-9C57-D7128BB6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862" y="-209443"/>
            <a:ext cx="9416625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Waveforms</a:t>
            </a:r>
          </a:p>
        </p:txBody>
      </p:sp>
    </p:spTree>
    <p:extLst>
      <p:ext uri="{BB962C8B-B14F-4D97-AF65-F5344CB8AC3E}">
        <p14:creationId xmlns:p14="http://schemas.microsoft.com/office/powerpoint/2010/main" val="396082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6FB0E-DDF2-E647-AA08-8AAB82DA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45" y="866124"/>
            <a:ext cx="6548828" cy="59169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3C67B9-F322-D045-A0C5-C7BCD313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822" y="-209443"/>
            <a:ext cx="9609556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Magnitude vs Waveform Content</a:t>
            </a:r>
          </a:p>
        </p:txBody>
      </p:sp>
    </p:spTree>
    <p:extLst>
      <p:ext uri="{BB962C8B-B14F-4D97-AF65-F5344CB8AC3E}">
        <p14:creationId xmlns:p14="http://schemas.microsoft.com/office/powerpoint/2010/main" val="56252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D7E90-F57C-6C4F-84F5-7D38FA2E92AE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Rapid Magnitude Estimation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674695" y="1199236"/>
            <a:ext cx="767496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Investigate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seconds of P-wave to estimate earthquake magnitude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Dominant Frequency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Magnitude-based weighting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Access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//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193.140.203.10 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user: 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bdtim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pass: Fatin1868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tdvms.afad.gov.tr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EE29E-FBD4-5E48-9C6A-0345BA506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6"/>
          <a:stretch/>
        </p:blipFill>
        <p:spPr>
          <a:xfrm>
            <a:off x="3807500" y="3792512"/>
            <a:ext cx="5006852" cy="2808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7113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D7E90-F57C-6C4F-84F5-7D38FA2E92AE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Rapid Magnitude Estimation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524793" y="1004364"/>
            <a:ext cx="767496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Format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.SAC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ds.iris.edu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/files/sac-manual/manual/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file_format.html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Preparation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Waveform Download</a:t>
            </a:r>
          </a:p>
          <a:p>
            <a:pPr marL="285750" indent="-285750">
              <a:buFontTx/>
              <a:buChar char="-"/>
            </a:pPr>
            <a:r>
              <a:rPr lang="en-US" dirty="0"/>
              <a:t>Pick first arrivals</a:t>
            </a:r>
          </a:p>
          <a:p>
            <a:pPr marL="285750" indent="-285750">
              <a:buFontTx/>
              <a:buChar char="-"/>
            </a:pPr>
            <a:r>
              <a:rPr lang="en-US" dirty="0"/>
              <a:t>Eliminate low SNR waveforms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86E38-B4EC-F74B-933E-5846DF8D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4" y="4612412"/>
            <a:ext cx="8161278" cy="2245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C67A2-B005-5D44-84A4-5A5B9549CCE1}"/>
              </a:ext>
            </a:extLst>
          </p:cNvPr>
          <p:cNvSpPr txBox="1"/>
          <p:nvPr/>
        </p:nvSpPr>
        <p:spPr>
          <a:xfrm>
            <a:off x="4514949" y="2837230"/>
            <a:ext cx="4209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Analysis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Dominant frequency and magnitudes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Maximum amplitude and magnitudes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Window length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6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8C833A-590A-D24D-B3F6-FF41F9716C8C}"/>
              </a:ext>
            </a:extLst>
          </p:cNvPr>
          <p:cNvSpPr/>
          <p:nvPr/>
        </p:nvSpPr>
        <p:spPr>
          <a:xfrm>
            <a:off x="143691" y="197346"/>
            <a:ext cx="86998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% SACREAD Reads a </a:t>
            </a:r>
            <a:r>
              <a:rPr lang="en-US" dirty="0" err="1">
                <a:solidFill>
                  <a:srgbClr val="008013"/>
                </a:solidFill>
                <a:latin typeface="Menlo" panose="020B0609030804020204" pitchFamily="49" charset="0"/>
              </a:rPr>
              <a:t>sacfile</a:t>
            </a:r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 into a sac structure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% Syntax sac = </a:t>
            </a:r>
            <a:r>
              <a:rPr lang="en-US" dirty="0" err="1">
                <a:solidFill>
                  <a:srgbClr val="008013"/>
                </a:solidFill>
                <a:latin typeface="Menlo" panose="020B0609030804020204" pitchFamily="49" charset="0"/>
              </a:rPr>
              <a:t>sacread</a:t>
            </a:r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('filename');</a:t>
            </a:r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E00FF"/>
                </a:solidFill>
                <a:latin typeface="Menlo" panose="020B0609030804020204" pitchFamily="49" charset="0"/>
              </a:rPr>
              <a:t>function </a:t>
            </a:r>
            <a:r>
              <a:rPr lang="en-US" dirty="0">
                <a:latin typeface="Menlo" panose="020B0609030804020204" pitchFamily="49" charset="0"/>
              </a:rPr>
              <a:t>sac = </a:t>
            </a:r>
            <a:r>
              <a:rPr lang="en-US" dirty="0" err="1">
                <a:latin typeface="Menlo" panose="020B0609030804020204" pitchFamily="49" charset="0"/>
              </a:rPr>
              <a:t>sacread</a:t>
            </a:r>
            <a:r>
              <a:rPr lang="en-US" dirty="0">
                <a:latin typeface="Menlo" panose="020B0609030804020204" pitchFamily="49" charset="0"/>
              </a:rPr>
              <a:t>(filename)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</a:rPr>
              <a:t>sac.filename</a:t>
            </a:r>
            <a:r>
              <a:rPr lang="en-US" dirty="0">
                <a:latin typeface="Menlo" panose="020B0609030804020204" pitchFamily="49" charset="0"/>
              </a:rPr>
              <a:t> = filename;</a:t>
            </a:r>
          </a:p>
          <a:p>
            <a:r>
              <a:rPr lang="en-US" dirty="0" err="1">
                <a:latin typeface="Menlo" panose="020B0609030804020204" pitchFamily="49" charset="0"/>
              </a:rPr>
              <a:t>sacfile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fopen</a:t>
            </a:r>
            <a:r>
              <a:rPr lang="en-US" dirty="0">
                <a:latin typeface="Menlo" panose="020B0609030804020204" pitchFamily="49" charset="0"/>
              </a:rPr>
              <a:t>(sac.filename,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709F5"/>
                </a:solidFill>
                <a:latin typeface="Menlo" panose="020B0609030804020204" pitchFamily="49" charset="0"/>
              </a:rPr>
              <a:t>rb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latin typeface="Menlo" panose="020B0609030804020204" pitchFamily="49" charset="0"/>
              </a:rPr>
              <a:t>sac.fheader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fread</a:t>
            </a:r>
            <a:r>
              <a:rPr lang="en-US" dirty="0">
                <a:latin typeface="Menlo" panose="020B0609030804020204" pitchFamily="49" charset="0"/>
              </a:rPr>
              <a:t>(sacfile,70,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'float32'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latin typeface="Menlo" panose="020B0609030804020204" pitchFamily="49" charset="0"/>
              </a:rPr>
              <a:t>sac.iheader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fread</a:t>
            </a:r>
            <a:r>
              <a:rPr lang="en-US" dirty="0">
                <a:latin typeface="Menlo" panose="020B0609030804020204" pitchFamily="49" charset="0"/>
              </a:rPr>
              <a:t>(sacfile,40,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'int32'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latin typeface="Menlo" panose="020B0609030804020204" pitchFamily="49" charset="0"/>
              </a:rPr>
              <a:t>sac.aheader</a:t>
            </a:r>
            <a:r>
              <a:rPr lang="en-US" dirty="0">
                <a:latin typeface="Menlo" panose="020B0609030804020204" pitchFamily="49" charset="0"/>
              </a:rPr>
              <a:t> = ( char( </a:t>
            </a:r>
            <a:r>
              <a:rPr lang="en-US" dirty="0" err="1">
                <a:latin typeface="Menlo" panose="020B0609030804020204" pitchFamily="49" charset="0"/>
              </a:rPr>
              <a:t>fread</a:t>
            </a:r>
            <a:r>
              <a:rPr lang="en-US" dirty="0">
                <a:latin typeface="Menlo" panose="020B0609030804020204" pitchFamily="49" charset="0"/>
              </a:rPr>
              <a:t>(sacfile,192,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'char'</a:t>
            </a:r>
            <a:r>
              <a:rPr lang="en-US" dirty="0">
                <a:latin typeface="Menlo" panose="020B0609030804020204" pitchFamily="49" charset="0"/>
              </a:rPr>
              <a:t>) ) );</a:t>
            </a:r>
          </a:p>
          <a:p>
            <a:r>
              <a:rPr lang="en-US" dirty="0" err="1">
                <a:latin typeface="Menlo" panose="020B0609030804020204" pitchFamily="49" charset="0"/>
              </a:rPr>
              <a:t>sac.data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fread</a:t>
            </a:r>
            <a:r>
              <a:rPr lang="en-US" dirty="0">
                <a:latin typeface="Menlo" panose="020B0609030804020204" pitchFamily="49" charset="0"/>
              </a:rPr>
              <a:t>(sacfile,</a:t>
            </a:r>
            <a:r>
              <a:rPr lang="en-US" dirty="0">
                <a:solidFill>
                  <a:srgbClr val="A709F5"/>
                </a:solidFill>
                <a:latin typeface="Menlo" panose="020B0609030804020204" pitchFamily="49" charset="0"/>
              </a:rPr>
              <a:t>'float32'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latin typeface="Menlo" panose="020B0609030804020204" pitchFamily="49" charset="0"/>
              </a:rPr>
              <a:t>fclose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</a:rPr>
              <a:t>sacfile</a:t>
            </a:r>
            <a:r>
              <a:rPr lang="en-US" dirty="0">
                <a:latin typeface="Menlo" panose="020B0609030804020204" pitchFamily="49" charset="0"/>
              </a:rPr>
              <a:t>);</a:t>
            </a:r>
            <a:endParaRPr lang="en-US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2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9163B0-11F9-774D-B3D9-C85DB2069E86}"/>
              </a:ext>
            </a:extLst>
          </p:cNvPr>
          <p:cNvSpPr/>
          <p:nvPr/>
        </p:nvSpPr>
        <p:spPr>
          <a:xfrm>
            <a:off x="248193" y="535577"/>
            <a:ext cx="81120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% Automatic picking of the P-wave onset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E00FF"/>
                </a:solidFill>
                <a:latin typeface="Menlo" panose="020B0609030804020204" pitchFamily="49" charset="0"/>
              </a:rPr>
              <a:t>function </a:t>
            </a:r>
            <a:r>
              <a:rPr lang="en-US" dirty="0">
                <a:latin typeface="Menlo" panose="020B0609030804020204" pitchFamily="49" charset="0"/>
              </a:rPr>
              <a:t>[</a:t>
            </a:r>
            <a:r>
              <a:rPr lang="en-US" dirty="0" err="1">
                <a:latin typeface="Menlo" panose="020B0609030804020204" pitchFamily="49" charset="0"/>
              </a:rPr>
              <a:t>pick_sample</a:t>
            </a:r>
            <a:r>
              <a:rPr lang="en-US" dirty="0">
                <a:latin typeface="Menlo" panose="020B0609030804020204" pitchFamily="49" charset="0"/>
              </a:rPr>
              <a:t>] = </a:t>
            </a:r>
            <a:r>
              <a:rPr lang="en-US" dirty="0" err="1">
                <a:latin typeface="Menlo" panose="020B0609030804020204" pitchFamily="49" charset="0"/>
              </a:rPr>
              <a:t>aic</a:t>
            </a:r>
            <a:r>
              <a:rPr lang="en-US" dirty="0">
                <a:latin typeface="Menlo" panose="020B0609030804020204" pitchFamily="49" charset="0"/>
              </a:rPr>
              <a:t>(waveform)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% AIC picker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N = length(waveform);</a:t>
            </a:r>
          </a:p>
          <a:p>
            <a:r>
              <a:rPr lang="en-US" dirty="0" err="1">
                <a:latin typeface="Menlo" panose="020B0609030804020204" pitchFamily="49" charset="0"/>
              </a:rPr>
              <a:t>aic</a:t>
            </a:r>
            <a:r>
              <a:rPr lang="en-US" dirty="0">
                <a:latin typeface="Menlo" panose="020B0609030804020204" pitchFamily="49" charset="0"/>
              </a:rPr>
              <a:t> = zeros(1, N);</a:t>
            </a:r>
          </a:p>
          <a:p>
            <a:r>
              <a:rPr lang="en-US" dirty="0">
                <a:solidFill>
                  <a:srgbClr val="0E00FF"/>
                </a:solidFill>
                <a:latin typeface="Menlo" panose="020B0609030804020204" pitchFamily="49" charset="0"/>
              </a:rPr>
              <a:t>for </a:t>
            </a:r>
            <a:r>
              <a:rPr lang="en-US" dirty="0">
                <a:latin typeface="Menlo" panose="020B0609030804020204" pitchFamily="49" charset="0"/>
              </a:rPr>
              <a:t>k = 2:N-1</a:t>
            </a:r>
          </a:p>
          <a:p>
            <a:r>
              <a:rPr lang="en-US" dirty="0">
                <a:latin typeface="Menlo" panose="020B0609030804020204" pitchFamily="49" charset="0"/>
              </a:rPr>
              <a:t>var1 = </a:t>
            </a:r>
            <a:r>
              <a:rPr lang="en-US" dirty="0" err="1">
                <a:latin typeface="Menlo" panose="020B0609030804020204" pitchFamily="49" charset="0"/>
              </a:rPr>
              <a:t>var</a:t>
            </a:r>
            <a:r>
              <a:rPr lang="en-US" dirty="0">
                <a:latin typeface="Menlo" panose="020B0609030804020204" pitchFamily="49" charset="0"/>
              </a:rPr>
              <a:t>(waveform(1:k));</a:t>
            </a:r>
          </a:p>
          <a:p>
            <a:r>
              <a:rPr lang="en-US" dirty="0">
                <a:latin typeface="Menlo" panose="020B0609030804020204" pitchFamily="49" charset="0"/>
              </a:rPr>
              <a:t>var2 = </a:t>
            </a:r>
            <a:r>
              <a:rPr lang="en-US" dirty="0" err="1">
                <a:latin typeface="Menlo" panose="020B0609030804020204" pitchFamily="49" charset="0"/>
              </a:rPr>
              <a:t>var</a:t>
            </a:r>
            <a:r>
              <a:rPr lang="en-US" dirty="0">
                <a:latin typeface="Menlo" panose="020B0609030804020204" pitchFamily="49" charset="0"/>
              </a:rPr>
              <a:t>(waveform(k+1:end));</a:t>
            </a:r>
          </a:p>
          <a:p>
            <a:r>
              <a:rPr lang="en-US" dirty="0" err="1">
                <a:latin typeface="Menlo" panose="020B0609030804020204" pitchFamily="49" charset="0"/>
              </a:rPr>
              <a:t>aic</a:t>
            </a:r>
            <a:r>
              <a:rPr lang="en-US" dirty="0">
                <a:latin typeface="Menlo" panose="020B0609030804020204" pitchFamily="49" charset="0"/>
              </a:rPr>
              <a:t>(k) = k * log(var1) + (N - k - 1) * log(var2);</a:t>
            </a:r>
          </a:p>
          <a:p>
            <a:r>
              <a:rPr lang="en-US" dirty="0">
                <a:solidFill>
                  <a:srgbClr val="0E00FF"/>
                </a:solidFill>
                <a:latin typeface="Menlo" panose="020B0609030804020204" pitchFamily="49" charset="0"/>
              </a:rPr>
              <a:t>end</a:t>
            </a:r>
            <a:endParaRPr lang="en-US" dirty="0"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13"/>
                </a:solidFill>
                <a:latin typeface="Menlo" panose="020B0609030804020204" pitchFamily="49" charset="0"/>
              </a:rPr>
              <a:t>% Find the index of the minimum AIC value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[~, </a:t>
            </a:r>
            <a:r>
              <a:rPr lang="en-US" dirty="0" err="1">
                <a:latin typeface="Menlo" panose="020B0609030804020204" pitchFamily="49" charset="0"/>
              </a:rPr>
              <a:t>pick_sample</a:t>
            </a:r>
            <a:r>
              <a:rPr lang="en-US" dirty="0">
                <a:latin typeface="Menlo" panose="020B0609030804020204" pitchFamily="49" charset="0"/>
              </a:rPr>
              <a:t>] = min(</a:t>
            </a:r>
            <a:r>
              <a:rPr lang="en-US" dirty="0" err="1">
                <a:latin typeface="Menlo" panose="020B0609030804020204" pitchFamily="49" charset="0"/>
              </a:rPr>
              <a:t>aic</a:t>
            </a:r>
            <a:r>
              <a:rPr lang="en-US" dirty="0">
                <a:latin typeface="Menlo" panose="020B0609030804020204" pitchFamily="49" charset="0"/>
              </a:rPr>
              <a:t>(2:end-1));</a:t>
            </a:r>
            <a:endParaRPr lang="en-US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32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2-04 at 13.3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5" y="1036250"/>
            <a:ext cx="7347914" cy="5038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03" y="1929373"/>
            <a:ext cx="9198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3" y="4762759"/>
            <a:ext cx="9198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2055" y="746162"/>
            <a:ext cx="386532" cy="2625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7196" y="6334667"/>
            <a:ext cx="35656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 Neue"/>
                <a:cs typeface="Helvetica Neue"/>
              </a:rPr>
              <a:t>Elastic Rebound Theory (Reid, 1910)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E1EE88-6ED7-4647-84B4-345D29487F2E}"/>
              </a:ext>
            </a:extLst>
          </p:cNvPr>
          <p:cNvSpPr txBox="1">
            <a:spLocks/>
          </p:cNvSpPr>
          <p:nvPr/>
        </p:nvSpPr>
        <p:spPr>
          <a:xfrm>
            <a:off x="89803" y="-209443"/>
            <a:ext cx="89302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Generation Process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6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4CFB3-3E76-CA48-8623-D715E997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56" y="2367532"/>
            <a:ext cx="4719681" cy="2607376"/>
          </a:xfrm>
          <a:prstGeom prst="rect">
            <a:avLst/>
          </a:prstGeom>
          <a:effectLst/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BDE6C377-B790-CC4D-997C-311263132FB7}"/>
              </a:ext>
            </a:extLst>
          </p:cNvPr>
          <p:cNvSpPr/>
          <p:nvPr/>
        </p:nvSpPr>
        <p:spPr>
          <a:xfrm rot="20675482" flipV="1">
            <a:off x="1059182" y="994659"/>
            <a:ext cx="6852227" cy="4101639"/>
          </a:xfrm>
          <a:prstGeom prst="parallelogram">
            <a:avLst>
              <a:gd name="adj" fmla="val 89286"/>
            </a:avLst>
          </a:prstGeom>
          <a:solidFill>
            <a:srgbClr val="92D050">
              <a:alpha val="39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7713704-1F4B-644E-B53A-C136EA43DDBF}"/>
              </a:ext>
            </a:extLst>
          </p:cNvPr>
          <p:cNvSpPr/>
          <p:nvPr/>
        </p:nvSpPr>
        <p:spPr>
          <a:xfrm rot="15910277" flipH="1" flipV="1">
            <a:off x="785175" y="1814111"/>
            <a:ext cx="4438323" cy="4375274"/>
          </a:xfrm>
          <a:prstGeom prst="parallelogram">
            <a:avLst>
              <a:gd name="adj" fmla="val 77294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95BA4EE-0652-5C46-9F04-6AFD571D9DD2}"/>
              </a:ext>
            </a:extLst>
          </p:cNvPr>
          <p:cNvSpPr/>
          <p:nvPr/>
        </p:nvSpPr>
        <p:spPr>
          <a:xfrm rot="16019634" flipV="1">
            <a:off x="5978611" y="3530671"/>
            <a:ext cx="1730813" cy="3072826"/>
          </a:xfrm>
          <a:prstGeom prst="parallelogram">
            <a:avLst>
              <a:gd name="adj" fmla="val 38570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95ACA8-DE38-6245-91C2-3B32701F3F74}"/>
              </a:ext>
            </a:extLst>
          </p:cNvPr>
          <p:cNvSpPr txBox="1">
            <a:spLocks/>
          </p:cNvSpPr>
          <p:nvPr/>
        </p:nvSpPr>
        <p:spPr>
          <a:xfrm>
            <a:off x="89803" y="-209443"/>
            <a:ext cx="89302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Generation Process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9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927"/>
          <a:stretch/>
        </p:blipFill>
        <p:spPr>
          <a:xfrm>
            <a:off x="846668" y="883507"/>
            <a:ext cx="7670735" cy="55229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21862" y="-209443"/>
            <a:ext cx="9416625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1906 San Francisco Earthquake (M 7.9)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0773" y="6334667"/>
            <a:ext cx="1747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 Neue"/>
                <a:cs typeface="Helvetica Neue"/>
              </a:rPr>
              <a:t>by Gilbert (1908)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27778" y="5080000"/>
            <a:ext cx="4868333" cy="73377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26106" y="5136444"/>
            <a:ext cx="1312334" cy="553998"/>
          </a:xfrm>
          <a:prstGeom prst="rect">
            <a:avLst/>
          </a:prstGeom>
          <a:solidFill>
            <a:srgbClr val="FFFFFF"/>
          </a:soli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Helvetica Neue"/>
                <a:cs typeface="Helvetica Neue"/>
              </a:rPr>
              <a:t>Fault</a:t>
            </a:r>
          </a:p>
        </p:txBody>
      </p:sp>
    </p:spTree>
    <p:extLst>
      <p:ext uri="{BB962C8B-B14F-4D97-AF65-F5344CB8AC3E}">
        <p14:creationId xmlns:p14="http://schemas.microsoft.com/office/powerpoint/2010/main" val="265776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1E340-E27C-E94E-8C7F-4F40AA000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" t="15343" r="39165" b="5046"/>
          <a:stretch/>
        </p:blipFill>
        <p:spPr>
          <a:xfrm>
            <a:off x="373028" y="1308310"/>
            <a:ext cx="3942412" cy="3882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65EE5-C7FD-E44F-961F-D698E44BF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179"/>
          <a:stretch/>
        </p:blipFill>
        <p:spPr>
          <a:xfrm>
            <a:off x="2843905" y="5299859"/>
            <a:ext cx="524657" cy="928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10BF7-E2E2-964F-B269-25E8CEF6A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6"/>
          <a:stretch/>
        </p:blipFill>
        <p:spPr>
          <a:xfrm>
            <a:off x="3428522" y="5299858"/>
            <a:ext cx="3270354" cy="9285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0AAE6A-727E-F646-B6E8-E5DA5AC8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862" y="-209443"/>
            <a:ext cx="9416625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Magnitude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8E0A1-4653-5941-AA14-6DBE4E6E72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19" b="12830"/>
          <a:stretch/>
        </p:blipFill>
        <p:spPr>
          <a:xfrm>
            <a:off x="4674771" y="1398250"/>
            <a:ext cx="3990838" cy="33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2-04 at 13.3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5" y="1036250"/>
            <a:ext cx="7347914" cy="5038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03" y="1929373"/>
            <a:ext cx="9198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3" y="4762759"/>
            <a:ext cx="9198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2055" y="746162"/>
            <a:ext cx="386532" cy="2625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7196" y="6334667"/>
            <a:ext cx="35656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 Neue"/>
                <a:cs typeface="Helvetica Neue"/>
              </a:rPr>
              <a:t>Elastic Rebound Theory (Reid, 1910)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D1E65-222D-1041-857D-1705C0502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404987" y="1009041"/>
            <a:ext cx="4148802" cy="27765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1A1B7A4-3161-F64F-890D-B916BD31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659" y="-18738"/>
            <a:ext cx="9416625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Displacements</a:t>
            </a:r>
          </a:p>
        </p:txBody>
      </p:sp>
    </p:spTree>
    <p:extLst>
      <p:ext uri="{BB962C8B-B14F-4D97-AF65-F5344CB8AC3E}">
        <p14:creationId xmlns:p14="http://schemas.microsoft.com/office/powerpoint/2010/main" val="116046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D7E90-F57C-6C4F-84F5-7D38FA2E92AE}"/>
              </a:ext>
            </a:extLst>
          </p:cNvPr>
          <p:cNvSpPr txBox="1">
            <a:spLocks/>
          </p:cNvSpPr>
          <p:nvPr/>
        </p:nvSpPr>
        <p:spPr>
          <a:xfrm>
            <a:off x="0" y="5623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GPS time series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CC051-818A-5746-BC91-56795B32F475}"/>
              </a:ext>
            </a:extLst>
          </p:cNvPr>
          <p:cNvSpPr txBox="1"/>
          <p:nvPr/>
        </p:nvSpPr>
        <p:spPr>
          <a:xfrm>
            <a:off x="613955" y="1199236"/>
            <a:ext cx="83201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Investigate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Pre-, co– and post-earthquake motion of the Earth’s surface  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  Scaling relations between signals and earthquake magnitudes/distances 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Access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geodesy.unr.edu</a:t>
            </a:r>
            <a:r>
              <a:rPr lang="en-US" dirty="0"/>
              <a:t>/</a:t>
            </a:r>
            <a:r>
              <a:rPr lang="en-US" dirty="0" err="1"/>
              <a:t>NGLStationPages</a:t>
            </a:r>
            <a:r>
              <a:rPr lang="en-US" dirty="0"/>
              <a:t>/</a:t>
            </a:r>
            <a:r>
              <a:rPr lang="en-US" dirty="0" err="1"/>
              <a:t>gpsnetmap</a:t>
            </a:r>
            <a:r>
              <a:rPr lang="en-US" dirty="0"/>
              <a:t>/</a:t>
            </a:r>
            <a:r>
              <a:rPr lang="en-US" dirty="0" err="1"/>
              <a:t>GPSNetMap.html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193D9-43D7-724F-BE4B-2F6656EAF044}"/>
              </a:ext>
            </a:extLst>
          </p:cNvPr>
          <p:cNvSpPr txBox="1"/>
          <p:nvPr/>
        </p:nvSpPr>
        <p:spPr>
          <a:xfrm>
            <a:off x="613955" y="4313333"/>
            <a:ext cx="4209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Analysis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Inter-seismic trends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Pre-seismic wiggles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Co-seismic jumps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Post-seismic envelops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64118-ECBB-A14A-8801-11848C026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4222662" y="4088984"/>
            <a:ext cx="4137565" cy="27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20FF5-3B91-E649-A865-65B39171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" y="1603723"/>
            <a:ext cx="5890175" cy="50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A1EE1-3C77-354F-8C8F-4D055FE5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95" y="310347"/>
            <a:ext cx="3179833" cy="17566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4A3907F-9991-0246-B52B-7F1A5AFD564E}"/>
              </a:ext>
            </a:extLst>
          </p:cNvPr>
          <p:cNvSpPr txBox="1">
            <a:spLocks/>
          </p:cNvSpPr>
          <p:nvPr/>
        </p:nvSpPr>
        <p:spPr>
          <a:xfrm>
            <a:off x="119920" y="475713"/>
            <a:ext cx="45121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Catalog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BA1EE1-3C77-354F-8C8F-4D055FE5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95" y="310347"/>
            <a:ext cx="3179833" cy="1756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EE432-AE7C-4346-BF13-E51B607C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1" y="2308484"/>
            <a:ext cx="8634427" cy="41339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FDE626-DCA8-CD4B-9093-FED5CE525FE1}"/>
              </a:ext>
            </a:extLst>
          </p:cNvPr>
          <p:cNvSpPr txBox="1">
            <a:spLocks/>
          </p:cNvSpPr>
          <p:nvPr/>
        </p:nvSpPr>
        <p:spPr>
          <a:xfrm>
            <a:off x="119920" y="475713"/>
            <a:ext cx="45121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Earthquake Catalog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07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</TotalTime>
  <Words>586</Words>
  <Application>Microsoft Macintosh PowerPoint</Application>
  <PresentationFormat>On-screen Show (4:3)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Neue</vt:lpstr>
      <vt:lpstr>Menlo</vt:lpstr>
      <vt:lpstr>Wingdings</vt:lpstr>
      <vt:lpstr>Office Theme</vt:lpstr>
      <vt:lpstr>Machine Learning for  Early Warning and Forecasting of Earthquakes</vt:lpstr>
      <vt:lpstr>PowerPoint Presentation</vt:lpstr>
      <vt:lpstr>PowerPoint Presentation</vt:lpstr>
      <vt:lpstr>1906 San Francisco Earthquake (M 7.9)</vt:lpstr>
      <vt:lpstr>Earthquake Magnitude</vt:lpstr>
      <vt:lpstr>Earthquake Displacements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Earthquake Waveforms</vt:lpstr>
      <vt:lpstr>Earthquake Magnitude vs Waveform Content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Seismo-Geodetic Monitoring of the Marmara Seismic Gap </dc:title>
  <dc:creator>Fatih Bulut</dc:creator>
  <cp:lastModifiedBy>Microsoft Office User</cp:lastModifiedBy>
  <cp:revision>228</cp:revision>
  <dcterms:created xsi:type="dcterms:W3CDTF">2018-05-08T10:02:26Z</dcterms:created>
  <dcterms:modified xsi:type="dcterms:W3CDTF">2024-07-08T12:56:33Z</dcterms:modified>
</cp:coreProperties>
</file>